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16" r:id="rId6"/>
  </p:sldMasterIdLst>
  <p:notesMasterIdLst>
    <p:notesMasterId r:id="rId24"/>
  </p:notesMasterIdLst>
  <p:handoutMasterIdLst>
    <p:handoutMasterId r:id="rId25"/>
  </p:handoutMasterIdLst>
  <p:sldIdLst>
    <p:sldId id="517" r:id="rId7"/>
    <p:sldId id="528" r:id="rId8"/>
    <p:sldId id="529" r:id="rId9"/>
    <p:sldId id="538" r:id="rId10"/>
    <p:sldId id="543" r:id="rId11"/>
    <p:sldId id="533" r:id="rId12"/>
    <p:sldId id="545" r:id="rId13"/>
    <p:sldId id="534" r:id="rId14"/>
    <p:sldId id="530" r:id="rId15"/>
    <p:sldId id="531" r:id="rId16"/>
    <p:sldId id="537" r:id="rId17"/>
    <p:sldId id="535" r:id="rId18"/>
    <p:sldId id="536" r:id="rId19"/>
    <p:sldId id="532" r:id="rId20"/>
    <p:sldId id="541" r:id="rId21"/>
    <p:sldId id="544" r:id="rId22"/>
    <p:sldId id="542" r:id="rId2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C00"/>
    <a:srgbClr val="FFC200"/>
    <a:srgbClr val="001F42"/>
    <a:srgbClr val="17375E"/>
    <a:srgbClr val="059505"/>
    <a:srgbClr val="00FFCC"/>
    <a:srgbClr val="000000"/>
    <a:srgbClr val="FFDE83"/>
    <a:srgbClr val="CC9900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2" autoAdjust="0"/>
    <p:restoredTop sz="83777" autoAdjust="0"/>
  </p:normalViewPr>
  <p:slideViewPr>
    <p:cSldViewPr>
      <p:cViewPr varScale="1">
        <p:scale>
          <a:sx n="122" d="100"/>
          <a:sy n="122" d="100"/>
        </p:scale>
        <p:origin x="1200" y="10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060" y="-96"/>
      </p:cViewPr>
      <p:guideLst>
        <p:guide orient="horz" pos="2880"/>
        <p:guide pos="2160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E0558-DDC6-47CC-9001-7AEB656B44BC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76652-CD61-4899-B998-D263560EFF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08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320102C-0003-4CD6-932A-CB490524232C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156439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Area with tiling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Example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Extract best noise measure performance while maximizing gain with the available area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Technology: 90-nm </a:t>
            </a:r>
            <a:r>
              <a:rPr lang="en-US" sz="1200" dirty="0" err="1"/>
              <a:t>SiGe</a:t>
            </a:r>
            <a:r>
              <a:rPr lang="en-US" sz="1200" dirty="0"/>
              <a:t> 310/370 GHz ft/fmax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0102C-0003-4CD6-932A-CB490524232C}" type="slidenum">
              <a:rPr lang="zh-TW" altLang="en-US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9844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Bias networks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0102C-0003-4CD6-932A-CB490524232C}" type="slidenum">
              <a:rPr lang="zh-TW" altLang="en-US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2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369E3672-E597-251E-F4C0-A635046DB9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640" y="113830"/>
            <a:ext cx="7988240" cy="53767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70556F-D7AF-68F4-B1AD-DD239DAC8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6855" y="4799240"/>
            <a:ext cx="1070353" cy="345645"/>
          </a:xfrm>
          <a:prstGeom prst="rect">
            <a:avLst/>
          </a:prstGeom>
        </p:spPr>
        <p:txBody>
          <a:bodyPr vert="horz" wrap="none" lIns="0" tIns="45720" rIns="18288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85000"/>
              </a:lnSpc>
              <a:buClr>
                <a:schemeClr val="tx1"/>
              </a:buClr>
              <a:buSzPct val="125000"/>
              <a:buFontTx/>
              <a:buNone/>
              <a:defRPr sz="1100">
                <a:solidFill>
                  <a:srgbClr val="898989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en-US" dirty="0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A7A0963-8A68-8AB8-D35A-101C05305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4799240"/>
            <a:ext cx="947538" cy="34564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lvl1pPr algn="l"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10/15/25</a:t>
            </a:r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7C76E123-1745-4AED-36EE-A06FE69854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0640" y="728310"/>
            <a:ext cx="8416160" cy="3994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3663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ext">
            <a:extLst>
              <a:ext uri="{FF2B5EF4-FFF2-40B4-BE49-F238E27FC236}">
                <a16:creationId xmlns:a16="http://schemas.microsoft.com/office/drawing/2014/main" id="{D4F75A68-C42B-56FF-1818-0B4BCD341A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640" y="152235"/>
            <a:ext cx="7681000" cy="46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lang="en-US" dirty="0"/>
              <a:t>TITLE TEXT</a:t>
            </a:r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51563E64-FC39-626D-5002-7A414D8BA4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0640" y="728310"/>
            <a:ext cx="8416160" cy="3994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1349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1F42"/>
          </a:solidFill>
          <a:effectLst/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Tx/>
        <a:buFont typeface="Wingdings" pitchFamily="2" charset="2"/>
        <a:buChar char="§"/>
        <a:defRPr sz="28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effectLst/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Tx/>
        <a:buFont typeface="Wingdings" pitchFamily="2" charset="2"/>
        <a:buChar char="§"/>
        <a:defRPr sz="2000">
          <a:solidFill>
            <a:schemeClr val="tx1"/>
          </a:solidFill>
          <a:effectLst/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Tx/>
        <a:buChar char="–"/>
        <a:defRPr sz="1800">
          <a:solidFill>
            <a:schemeClr val="tx1"/>
          </a:solidFill>
          <a:effectLst/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Tx/>
        <a:buFont typeface="Wingdings" pitchFamily="2" charset="2"/>
        <a:buChar char="§"/>
        <a:defRPr sz="1600">
          <a:solidFill>
            <a:schemeClr val="tx1"/>
          </a:solidFill>
          <a:effectLst/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F4C9-1DB1-5378-8DA4-6F1D4AFD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9a.2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DCF8F-548E-F6CA-900C-1A990388E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10/15/25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D581B-8AE8-2454-2D68-7E1454D89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6CA9E-F420-4383-27F3-8A3DF5986436}"/>
              </a:ext>
            </a:extLst>
          </p:cNvPr>
          <p:cNvSpPr txBox="1"/>
          <p:nvPr/>
        </p:nvSpPr>
        <p:spPr>
          <a:xfrm>
            <a:off x="269429" y="958740"/>
            <a:ext cx="85655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 Ultra-compact D-band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SiGe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Low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Noise Amplifier for Array 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39FC-C1BF-3367-5487-23F9C50760C7}"/>
              </a:ext>
            </a:extLst>
          </p:cNvPr>
          <p:cNvSpPr txBox="1"/>
          <p:nvPr/>
        </p:nvSpPr>
        <p:spPr>
          <a:xfrm>
            <a:off x="347450" y="2149869"/>
            <a:ext cx="85655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Jonathan Tao, Matthew Tom, James F. Buckwalter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DE768-4366-2B02-8A91-A1B12B2CE242}"/>
              </a:ext>
            </a:extLst>
          </p:cNvPr>
          <p:cNvSpPr txBox="1"/>
          <p:nvPr/>
        </p:nvSpPr>
        <p:spPr>
          <a:xfrm>
            <a:off x="1576410" y="2548609"/>
            <a:ext cx="62600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California, Santa Barbara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F564B-4071-9902-0EAC-A4E9B3B188DC}"/>
              </a:ext>
            </a:extLst>
          </p:cNvPr>
          <p:cNvSpPr txBox="1"/>
          <p:nvPr/>
        </p:nvSpPr>
        <p:spPr>
          <a:xfrm>
            <a:off x="267877" y="3468635"/>
            <a:ext cx="856552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2800" dirty="0"/>
              <a:t>UC Santa Barbara</a:t>
            </a:r>
            <a:br>
              <a:rPr lang="it-IT" sz="2800" dirty="0"/>
            </a:br>
            <a:r>
              <a:rPr lang="it-IT" sz="2800" dirty="0"/>
              <a:t>Santa Barbara, California 93106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47E198-F0FF-B59F-4ED1-1871219CB4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386" y="4514495"/>
            <a:ext cx="2075372" cy="1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0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4D25-7533-640E-5836-9EE34A3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S-Parameters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8D19A-D019-33A5-292C-0B7706738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69395-056D-F00E-F091-9D4524AFF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7AF87EF-35EC-DAEA-B59A-245381E997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865" y="1885627"/>
            <a:ext cx="4915840" cy="287520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3D8EB-AF05-6505-B572-FE6624858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728310"/>
            <a:ext cx="7373759" cy="3994120"/>
          </a:xfrm>
        </p:spPr>
        <p:txBody>
          <a:bodyPr/>
          <a:lstStyle/>
          <a:p>
            <a:r>
              <a:rPr lang="en-US" sz="2000" dirty="0"/>
              <a:t>Gain &gt; 12 dB across D-Band</a:t>
            </a:r>
          </a:p>
          <a:p>
            <a:r>
              <a:rPr lang="en-US" sz="2000" dirty="0"/>
              <a:t>Maximum gain: 19.7 dB at 118 GHz</a:t>
            </a:r>
          </a:p>
          <a:p>
            <a:r>
              <a:rPr lang="en-US" sz="2000" dirty="0"/>
              <a:t>3-dB Bandwidth from 123 GHz to 164 GHz</a:t>
            </a:r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312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7D3B-96FD-570E-FE59-12A6F53E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Measurement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854FA-3F9D-DD30-5324-866606061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8A269-486C-9772-FE83-E9B4E81A3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C9B4AA-D226-8A9C-BB71-11C650C1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951" y="1110020"/>
            <a:ext cx="4333392" cy="1162224"/>
          </a:xfrm>
          <a:prstGeom prst="rect">
            <a:avLst/>
          </a:prstGeom>
        </p:spPr>
      </p:pic>
      <p:pic>
        <p:nvPicPr>
          <p:cNvPr id="7" name="Picture 6" descr="A machine with wires and wires&#10;&#10;AI-generated content may be incorrect.">
            <a:extLst>
              <a:ext uri="{FF2B5EF4-FFF2-40B4-BE49-F238E27FC236}">
                <a16:creationId xmlns:a16="http://schemas.microsoft.com/office/drawing/2014/main" id="{30A17B63-A59B-AB1D-D7E3-3E77DB99F6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645" y="2422930"/>
            <a:ext cx="2995590" cy="224669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CA928F-27F9-849E-9EFC-2BE5193FE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1" y="728310"/>
            <a:ext cx="3917310" cy="3994120"/>
          </a:xfrm>
        </p:spPr>
        <p:txBody>
          <a:bodyPr/>
          <a:lstStyle/>
          <a:p>
            <a:r>
              <a:rPr lang="en-US" sz="2000" dirty="0"/>
              <a:t>Y-factor measurement</a:t>
            </a:r>
          </a:p>
          <a:p>
            <a:pPr lvl="1"/>
            <a:r>
              <a:rPr lang="en-US" sz="1600" dirty="0"/>
              <a:t>ENR ~15 dB</a:t>
            </a:r>
          </a:p>
          <a:p>
            <a:pPr lvl="1"/>
            <a:r>
              <a:rPr lang="en-US" sz="1600" dirty="0"/>
              <a:t>1 GHz IF with 240 kHz RBW</a:t>
            </a:r>
          </a:p>
          <a:p>
            <a:endParaRPr lang="en-US" sz="2000" dirty="0"/>
          </a:p>
          <a:p>
            <a:r>
              <a:rPr lang="en-US" sz="2000" dirty="0"/>
              <a:t>Probes loss was removed from noise measurement by calculation</a:t>
            </a:r>
          </a:p>
          <a:p>
            <a:r>
              <a:rPr lang="en-US" sz="2000" dirty="0"/>
              <a:t>Probe loss was obtained with back-to-back scalar measurement</a:t>
            </a:r>
            <a:endParaRPr lang="en-US" sz="1600" dirty="0"/>
          </a:p>
          <a:p>
            <a:endParaRPr lang="en-US" sz="2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6E5240-1E74-D372-A594-5AA4A0BD185C}"/>
              </a:ext>
            </a:extLst>
          </p:cNvPr>
          <p:cNvCxnSpPr>
            <a:cxnSpLocks/>
          </p:cNvCxnSpPr>
          <p:nvPr/>
        </p:nvCxnSpPr>
        <p:spPr>
          <a:xfrm flipV="1">
            <a:off x="7506797" y="2262386"/>
            <a:ext cx="284852" cy="1077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0F112A-929D-6A1D-522C-4CD6008ED530}"/>
              </a:ext>
            </a:extLst>
          </p:cNvPr>
          <p:cNvCxnSpPr>
            <a:cxnSpLocks/>
          </p:cNvCxnSpPr>
          <p:nvPr/>
        </p:nvCxnSpPr>
        <p:spPr>
          <a:xfrm flipH="1" flipV="1">
            <a:off x="6604279" y="2072485"/>
            <a:ext cx="41590" cy="1320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3D63FC-EA8E-0C60-AD4C-C3DB82BC3F1D}"/>
              </a:ext>
            </a:extLst>
          </p:cNvPr>
          <p:cNvCxnSpPr>
            <a:cxnSpLocks/>
          </p:cNvCxnSpPr>
          <p:nvPr/>
        </p:nvCxnSpPr>
        <p:spPr>
          <a:xfrm flipV="1">
            <a:off x="7064933" y="2072485"/>
            <a:ext cx="157012" cy="11963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E1BF9C-9933-4ED5-624F-A94D661FD3E5}"/>
              </a:ext>
            </a:extLst>
          </p:cNvPr>
          <p:cNvCxnSpPr/>
          <p:nvPr/>
        </p:nvCxnSpPr>
        <p:spPr>
          <a:xfrm flipH="1" flipV="1">
            <a:off x="4741639" y="2226105"/>
            <a:ext cx="614480" cy="11137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7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6A11-8030-10BD-B890-262BBFD4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Noise Figure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00272-5099-2BDE-8F27-935891D5A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D4524-6A56-FD2E-5593-CF1C98AF9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8" name="Picture 7" descr="A graph with red lines&#10;&#10;AI-generated content may be incorrect.">
            <a:extLst>
              <a:ext uri="{FF2B5EF4-FFF2-40B4-BE49-F238E27FC236}">
                <a16:creationId xmlns:a16="http://schemas.microsoft.com/office/drawing/2014/main" id="{D2869E7C-A757-668A-E349-ED944D3624F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596" y="1503524"/>
            <a:ext cx="4526800" cy="273837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C88468-806A-E3AE-A060-7DD7DB691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728310"/>
            <a:ext cx="4262955" cy="3994120"/>
          </a:xfrm>
        </p:spPr>
        <p:txBody>
          <a:bodyPr/>
          <a:lstStyle/>
          <a:p>
            <a:r>
              <a:rPr lang="en-US" sz="2000" dirty="0"/>
              <a:t>NF &lt; 9.3 dB across D-band</a:t>
            </a:r>
          </a:p>
          <a:p>
            <a:r>
              <a:rPr lang="en-US" sz="2000" dirty="0"/>
              <a:t>Lowest NF: 7.0 dB at 145 GHz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Monte Carlo on variation with noise figure (140 GHz):</a:t>
            </a:r>
          </a:p>
          <a:p>
            <a:pPr lvl="1"/>
            <a:r>
              <a:rPr lang="en-US" sz="1600" dirty="0"/>
              <a:t>Standard Deviation: 0.4 dB</a:t>
            </a:r>
          </a:p>
          <a:p>
            <a:pPr lvl="1"/>
            <a:endParaRPr lang="en-US" sz="1600" dirty="0"/>
          </a:p>
          <a:p>
            <a:r>
              <a:rPr lang="en-US" sz="2000" dirty="0"/>
              <a:t>Noise Measurement Uncertainty (140 GHz):</a:t>
            </a:r>
          </a:p>
          <a:p>
            <a:pPr lvl="1"/>
            <a:r>
              <a:rPr lang="en-US" sz="1600" dirty="0"/>
              <a:t>0.7 dB over 2</a:t>
            </a:r>
            <a:r>
              <a:rPr lang="el-GR" sz="1600" dirty="0"/>
              <a:t>σ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69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CAFD-1036-30A7-53C1-2BF94098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349607-5D2E-6005-E2BF-3C67619DE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3CD50-4D96-1260-FF54-77B908CDD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6" name="Picture 5" descr="A graph of different colors and sizes&#10;&#10;AI-generated content may be incorrect.">
            <a:extLst>
              <a:ext uri="{FF2B5EF4-FFF2-40B4-BE49-F238E27FC236}">
                <a16:creationId xmlns:a16="http://schemas.microsoft.com/office/drawing/2014/main" id="{2DA74F84-D748-62FB-E844-6889EF6E9C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707" y="1502966"/>
            <a:ext cx="2415295" cy="2993566"/>
          </a:xfrm>
          <a:prstGeom prst="rect">
            <a:avLst/>
          </a:prstGeom>
        </p:spPr>
      </p:pic>
      <p:pic>
        <p:nvPicPr>
          <p:cNvPr id="8" name="Picture 7" descr="A graph of a graph showing a graph of a graph&#10;&#10;AI-generated content may be incorrect.">
            <a:extLst>
              <a:ext uri="{FF2B5EF4-FFF2-40B4-BE49-F238E27FC236}">
                <a16:creationId xmlns:a16="http://schemas.microsoft.com/office/drawing/2014/main" id="{0E018FF7-8E00-B485-79CB-9C2EB1BD8F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620" y="1502967"/>
            <a:ext cx="2471677" cy="2993565"/>
          </a:xfrm>
          <a:prstGeom prst="rect">
            <a:avLst/>
          </a:prstGeom>
        </p:spPr>
      </p:pic>
      <p:sp>
        <p:nvSpPr>
          <p:cNvPr id="5" name=" 7">
            <a:extLst>
              <a:ext uri="{FF2B5EF4-FFF2-40B4-BE49-F238E27FC236}">
                <a16:creationId xmlns:a16="http://schemas.microsoft.com/office/drawing/2014/main" id="{E98B73FC-544B-FFA8-6CC3-BF5392793024}"/>
              </a:ext>
            </a:extLst>
          </p:cNvPr>
          <p:cNvSpPr txBox="1">
            <a:spLocks/>
          </p:cNvSpPr>
          <p:nvPr/>
        </p:nvSpPr>
        <p:spPr>
          <a:xfrm>
            <a:off x="270640" y="728310"/>
            <a:ext cx="4301360" cy="3994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8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600">
                <a:solidFill>
                  <a:schemeClr val="tx1"/>
                </a:solidFill>
                <a:effectLst/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endParaRPr lang="en-US" sz="200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DBFD3-4C76-94E1-B503-D7CCFB6BDFC2}"/>
              </a:ext>
            </a:extLst>
          </p:cNvPr>
          <p:cNvSpPr txBox="1"/>
          <p:nvPr/>
        </p:nvSpPr>
        <p:spPr>
          <a:xfrm>
            <a:off x="1935153" y="4427551"/>
            <a:ext cx="241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Power Sweep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567C3-68E1-B76C-19BC-8958B9FC59B6}"/>
              </a:ext>
            </a:extLst>
          </p:cNvPr>
          <p:cNvSpPr txBox="1"/>
          <p:nvPr/>
        </p:nvSpPr>
        <p:spPr>
          <a:xfrm>
            <a:off x="5128874" y="4427551"/>
            <a:ext cx="252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Compression Points</a:t>
            </a:r>
          </a:p>
        </p:txBody>
      </p:sp>
      <p:sp>
        <p:nvSpPr>
          <p:cNvPr id="11" name=" 7">
            <a:extLst>
              <a:ext uri="{FF2B5EF4-FFF2-40B4-BE49-F238E27FC236}">
                <a16:creationId xmlns:a16="http://schemas.microsoft.com/office/drawing/2014/main" id="{74E5B601-F611-54EF-5170-2113309415A2}"/>
              </a:ext>
            </a:extLst>
          </p:cNvPr>
          <p:cNvSpPr txBox="1">
            <a:spLocks/>
          </p:cNvSpPr>
          <p:nvPr/>
        </p:nvSpPr>
        <p:spPr>
          <a:xfrm>
            <a:off x="270639" y="728310"/>
            <a:ext cx="7796215" cy="3994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8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600">
                <a:solidFill>
                  <a:schemeClr val="tx1"/>
                </a:solidFill>
                <a:effectLst/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000" kern="0" dirty="0"/>
              <a:t>Small signal gain is consistent with S-parameter measurements</a:t>
            </a:r>
          </a:p>
          <a:p>
            <a:r>
              <a:rPr lang="en-US" sz="2000" kern="0" dirty="0"/>
              <a:t>1-dB input compression ranges from -18.4 dBm to -11.7 dBm</a:t>
            </a:r>
          </a:p>
        </p:txBody>
      </p:sp>
    </p:spTree>
    <p:extLst>
      <p:ext uri="{BB962C8B-B14F-4D97-AF65-F5344CB8AC3E}">
        <p14:creationId xmlns:p14="http://schemas.microsoft.com/office/powerpoint/2010/main" val="317665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AA2F-A448-9B35-9302-7136692C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69577-E9C7-D6D9-B8C3-44CAB280B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72798-9AA6-6756-54B3-4605717BA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1DD08-6DBF-2245-FD01-A6DEA543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75" y="2278444"/>
            <a:ext cx="4501266" cy="2443986"/>
          </a:xfrm>
          <a:prstGeom prst="rect">
            <a:avLst/>
          </a:prstGeom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4C0AF14A-8435-2C01-285F-1054136244E5}"/>
              </a:ext>
            </a:extLst>
          </p:cNvPr>
          <p:cNvSpPr txBox="1">
            <a:spLocks/>
          </p:cNvSpPr>
          <p:nvPr/>
        </p:nvSpPr>
        <p:spPr>
          <a:xfrm>
            <a:off x="270639" y="728310"/>
            <a:ext cx="7796215" cy="3994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8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600">
                <a:solidFill>
                  <a:schemeClr val="tx1"/>
                </a:solidFill>
                <a:effectLst/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000" kern="0" dirty="0"/>
              <a:t>The LNA uses staggered tuning with optimum noise measure matching to achieve performance in record area consumption.</a:t>
            </a:r>
          </a:p>
          <a:p>
            <a:r>
              <a:rPr lang="en-US" sz="2000" kern="0" dirty="0"/>
              <a:t>Its small size of 0.015 mm</a:t>
            </a:r>
            <a:r>
              <a:rPr lang="en-US" sz="2000" kern="0" baseline="30000" dirty="0"/>
              <a:t>2 </a:t>
            </a:r>
            <a:r>
              <a:rPr lang="en-US" sz="2000" kern="0" dirty="0"/>
              <a:t>makes it suitable for highly scaled receiver systems.</a:t>
            </a:r>
          </a:p>
        </p:txBody>
      </p:sp>
    </p:spTree>
    <p:extLst>
      <p:ext uri="{BB962C8B-B14F-4D97-AF65-F5344CB8AC3E}">
        <p14:creationId xmlns:p14="http://schemas.microsoft.com/office/powerpoint/2010/main" val="120240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3BBE-F89E-1E64-9772-01F0D450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3D23D-F535-CE38-C27B-288BE0024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E7C30-F690-83CF-9C80-45DD31772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BF73AE-1463-AD08-BFF4-5E9E5BBE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728310"/>
            <a:ext cx="7834620" cy="39941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work was supported by the Semiconductor Research Corporation (SRC) under the JUMP program, </a:t>
            </a:r>
            <a:r>
              <a:rPr lang="en-US" sz="2000" dirty="0" err="1"/>
              <a:t>Cognisense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authors appreciate the support of GlobalFoundries for access to the 9HP+ process.</a:t>
            </a:r>
          </a:p>
          <a:p>
            <a:endParaRPr lang="en-US" dirty="0"/>
          </a:p>
        </p:txBody>
      </p:sp>
      <p:pic>
        <p:nvPicPr>
          <p:cNvPr id="6" name="Picture 5" descr="A blue logo with text&#10;&#10;Description automatically generated">
            <a:extLst>
              <a:ext uri="{FF2B5EF4-FFF2-40B4-BE49-F238E27FC236}">
                <a16:creationId xmlns:a16="http://schemas.microsoft.com/office/drawing/2014/main" id="{652D705B-96B2-2171-6B6D-DC81108B0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40" y="3186229"/>
            <a:ext cx="2660920" cy="1057786"/>
          </a:xfrm>
          <a:prstGeom prst="rect">
            <a:avLst/>
          </a:prstGeom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CF129346-1A70-B4F4-AAC9-6677960BF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316" y="3349701"/>
            <a:ext cx="3741907" cy="7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F009-A2D0-7C18-D1FC-25DE8700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Table 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F5AD24-10EE-CCDC-632E-872CCB05F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77AFE-D372-2C3B-044D-1BB928AA5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1844E6-6D37-F515-A14D-766B01C62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[4] A. </a:t>
            </a:r>
            <a:r>
              <a:rPr lang="en-US" sz="1600" dirty="0" err="1"/>
              <a:t>Moradinia</a:t>
            </a:r>
            <a:r>
              <a:rPr lang="en-US" sz="1600" dirty="0"/>
              <a:t>, S. G. Rao, and J. D. Cressler, “A </a:t>
            </a:r>
            <a:r>
              <a:rPr lang="en-US" sz="1600" dirty="0" err="1"/>
              <a:t>sige</a:t>
            </a:r>
            <a:r>
              <a:rPr lang="en-US" sz="1600" dirty="0"/>
              <a:t> </a:t>
            </a:r>
            <a:r>
              <a:rPr lang="en-US" sz="1600" dirty="0" err="1"/>
              <a:t>hbt</a:t>
            </a:r>
            <a:r>
              <a:rPr lang="en-US" sz="1600" dirty="0"/>
              <a:t> d-band </a:t>
            </a:r>
            <a:r>
              <a:rPr lang="en-US" sz="1600" dirty="0" err="1"/>
              <a:t>lna</a:t>
            </a:r>
            <a:r>
              <a:rPr lang="en-US" sz="1600" dirty="0"/>
              <a:t> utilizing asymmetric broadside coupled lines,” IEEE Microwave and Wireless Technology Letters, vol. 33, no. 6, pp. 707–710</a:t>
            </a:r>
          </a:p>
          <a:p>
            <a:r>
              <a:rPr lang="en-US" sz="1600" dirty="0"/>
              <a:t>[5] R. B. Yishay, E. Shumaker, and D. Elad, “A 122-150 </a:t>
            </a:r>
            <a:r>
              <a:rPr lang="en-US" sz="1600" dirty="0" err="1"/>
              <a:t>ghz</a:t>
            </a:r>
            <a:r>
              <a:rPr lang="en-US" sz="1600" dirty="0"/>
              <a:t> </a:t>
            </a:r>
            <a:r>
              <a:rPr lang="en-US" sz="1600" dirty="0" err="1"/>
              <a:t>lna</a:t>
            </a:r>
            <a:r>
              <a:rPr lang="en-US" sz="1600" dirty="0"/>
              <a:t> with 30 </a:t>
            </a:r>
            <a:r>
              <a:rPr lang="en-US" sz="1600" dirty="0" err="1"/>
              <a:t>db</a:t>
            </a:r>
            <a:r>
              <a:rPr lang="en-US" sz="1600" dirty="0"/>
              <a:t> gain and 6.2 </a:t>
            </a:r>
            <a:r>
              <a:rPr lang="en-US" sz="1600" dirty="0" err="1"/>
              <a:t>db</a:t>
            </a:r>
            <a:r>
              <a:rPr lang="en-US" sz="1600" dirty="0"/>
              <a:t> noise figure in </a:t>
            </a:r>
            <a:r>
              <a:rPr lang="en-US" sz="1600" dirty="0" err="1"/>
              <a:t>sige</a:t>
            </a:r>
            <a:r>
              <a:rPr lang="en-US" sz="1600" dirty="0"/>
              <a:t> </a:t>
            </a:r>
            <a:r>
              <a:rPr lang="en-US" sz="1600" dirty="0" err="1"/>
              <a:t>bicmos</a:t>
            </a:r>
            <a:r>
              <a:rPr lang="en-US" sz="1600" dirty="0"/>
              <a:t> technology,” in 2015 IEEE 15th Topical Meeting on Silicon Monolithic Integrated Circuits in RF Systems, 2015</a:t>
            </a:r>
          </a:p>
          <a:p>
            <a:r>
              <a:rPr lang="en-US" sz="1600" dirty="0"/>
              <a:t>[6] G. D. Filippi, L. </a:t>
            </a:r>
            <a:r>
              <a:rPr lang="en-US" sz="1600" dirty="0" err="1"/>
              <a:t>Piotto</a:t>
            </a:r>
            <a:r>
              <a:rPr lang="en-US" sz="1600" dirty="0"/>
              <a:t>, and A. Mazzanti, “A d-band </a:t>
            </a:r>
            <a:r>
              <a:rPr lang="en-US" sz="1600" dirty="0" err="1"/>
              <a:t>lna</a:t>
            </a:r>
            <a:r>
              <a:rPr lang="en-US" sz="1600" dirty="0"/>
              <a:t> exploiting ultrawideband sixth-order matching networks in </a:t>
            </a:r>
            <a:r>
              <a:rPr lang="en-US" sz="1600" dirty="0" err="1"/>
              <a:t>sige</a:t>
            </a:r>
            <a:r>
              <a:rPr lang="en-US" sz="1600" dirty="0"/>
              <a:t> </a:t>
            </a:r>
            <a:r>
              <a:rPr lang="en-US" sz="1600" dirty="0" err="1"/>
              <a:t>bicmos</a:t>
            </a:r>
            <a:r>
              <a:rPr lang="en-US" sz="1600" dirty="0"/>
              <a:t>,” in 2024 IEEE European Solid-State Electronics Research Conference (ESSERC), 2024</a:t>
            </a:r>
          </a:p>
          <a:p>
            <a:r>
              <a:rPr lang="en-US" sz="1600" dirty="0"/>
              <a:t>[7] E. Turkmen, A. Burak, A. Guner, I. Kalyoncu, M. Kaynak, and Y. </a:t>
            </a:r>
            <a:r>
              <a:rPr lang="en-US" sz="1600" dirty="0" err="1"/>
              <a:t>Gurbuz</a:t>
            </a:r>
            <a:r>
              <a:rPr lang="en-US" sz="1600" dirty="0"/>
              <a:t>, “A </a:t>
            </a:r>
            <a:r>
              <a:rPr lang="en-US" sz="1600" dirty="0" err="1"/>
              <a:t>sige</a:t>
            </a:r>
            <a:r>
              <a:rPr lang="en-US" sz="1600" dirty="0"/>
              <a:t> </a:t>
            </a:r>
            <a:r>
              <a:rPr lang="en-US" sz="1600" dirty="0" err="1"/>
              <a:t>hbt</a:t>
            </a:r>
            <a:r>
              <a:rPr lang="en-US" sz="1600" dirty="0"/>
              <a:t> d -band </a:t>
            </a:r>
            <a:r>
              <a:rPr lang="en-US" sz="1600" dirty="0" err="1"/>
              <a:t>lna</a:t>
            </a:r>
            <a:r>
              <a:rPr lang="en-US" sz="1600" dirty="0"/>
              <a:t> with </a:t>
            </a:r>
            <a:r>
              <a:rPr lang="en-US" sz="1600" dirty="0" err="1"/>
              <a:t>butterworth</a:t>
            </a:r>
            <a:r>
              <a:rPr lang="en-US" sz="1600" dirty="0"/>
              <a:t> response and noise reduction technique,” IEEE Microwave and Wireless Components Letters, vol. 28, no. 6, pp. 524–526,</a:t>
            </a:r>
          </a:p>
          <a:p>
            <a:r>
              <a:rPr lang="en-US" sz="1600" dirty="0"/>
              <a:t>[8] E. Aguilar, A. </a:t>
            </a:r>
            <a:r>
              <a:rPr lang="en-US" sz="1600" dirty="0" err="1"/>
              <a:t>Hagelauer</a:t>
            </a:r>
            <a:r>
              <a:rPr lang="en-US" sz="1600" dirty="0"/>
              <a:t>, D. Kissinger, and R. Weigel, “A low-power wideband d-band </a:t>
            </a:r>
            <a:r>
              <a:rPr lang="en-US" sz="1600" dirty="0" err="1"/>
              <a:t>lna</a:t>
            </a:r>
            <a:r>
              <a:rPr lang="en-US" sz="1600" dirty="0"/>
              <a:t> in a 130 nm </a:t>
            </a:r>
            <a:r>
              <a:rPr lang="en-US" sz="1600" dirty="0" err="1"/>
              <a:t>bicmos</a:t>
            </a:r>
            <a:r>
              <a:rPr lang="en-US" sz="1600" dirty="0"/>
              <a:t> technology for imaging applications,” in 2018 IEEE 18th Topical Meeting on Silicon Monolithic Integrated Circuits in RF Systems (</a:t>
            </a:r>
            <a:r>
              <a:rPr lang="en-US" sz="1600" dirty="0" err="1"/>
              <a:t>SiRF</a:t>
            </a:r>
            <a:r>
              <a:rPr lang="en-US" sz="1600" dirty="0"/>
              <a:t>), 2018</a:t>
            </a:r>
          </a:p>
        </p:txBody>
      </p:sp>
    </p:spTree>
    <p:extLst>
      <p:ext uri="{BB962C8B-B14F-4D97-AF65-F5344CB8AC3E}">
        <p14:creationId xmlns:p14="http://schemas.microsoft.com/office/powerpoint/2010/main" val="189746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5294-BF62-3091-4037-7E1DA8D5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Measurement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B8F49-FA31-B3BA-FCB9-B508370C6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6A482-F733-2650-5770-AE64F1914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C7B8B4C-92D0-9D11-8312-DE55BCD4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30" y="1765245"/>
            <a:ext cx="3467353" cy="1874048"/>
          </a:xfrm>
          <a:prstGeom prst="rect">
            <a:avLst/>
          </a:prstGeom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6E1E0898-D01C-FE9D-B265-59069ADEC7EC}"/>
              </a:ext>
            </a:extLst>
          </p:cNvPr>
          <p:cNvSpPr txBox="1">
            <a:spLocks/>
          </p:cNvSpPr>
          <p:nvPr/>
        </p:nvSpPr>
        <p:spPr>
          <a:xfrm>
            <a:off x="270640" y="728310"/>
            <a:ext cx="4992650" cy="3994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8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1600">
                <a:solidFill>
                  <a:schemeClr val="tx1"/>
                </a:solidFill>
                <a:effectLst/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000" kern="0" dirty="0"/>
              <a:t>Use variable attenuator to change power level</a:t>
            </a:r>
          </a:p>
          <a:p>
            <a:pPr lvl="1"/>
            <a:r>
              <a:rPr lang="en-US" sz="2000" kern="0" dirty="0"/>
              <a:t>Better extender performance at saturated power</a:t>
            </a:r>
          </a:p>
          <a:p>
            <a:pPr lvl="1"/>
            <a:r>
              <a:rPr lang="en-US" sz="2000" kern="0" dirty="0"/>
              <a:t>Better linear control over power level</a:t>
            </a:r>
          </a:p>
          <a:p>
            <a:endParaRPr lang="en-US" sz="2000" kern="0" dirty="0"/>
          </a:p>
          <a:p>
            <a:r>
              <a:rPr lang="en-US" sz="2000" kern="0" dirty="0"/>
              <a:t>Calibrate input powers at all frequencies and attenuations with power meter</a:t>
            </a:r>
          </a:p>
          <a:p>
            <a:r>
              <a:rPr lang="en-US" sz="2000" kern="0" dirty="0"/>
              <a:t>Use calibrated input chain to calibrate down-conversion</a:t>
            </a:r>
          </a:p>
        </p:txBody>
      </p:sp>
    </p:spTree>
    <p:extLst>
      <p:ext uri="{BB962C8B-B14F-4D97-AF65-F5344CB8AC3E}">
        <p14:creationId xmlns:p14="http://schemas.microsoft.com/office/powerpoint/2010/main" val="283270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01D5-FC83-9B43-07BD-EED36C98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FDF36-D420-E7C8-0C6E-1795ADDA6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4F640-2184-9F95-017B-9657F8363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DF321-FB01-348B-A4D6-4CA129A8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728310"/>
            <a:ext cx="8416160" cy="3994120"/>
          </a:xfrm>
        </p:spPr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29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5194-6CD7-F311-A288-D2DC6EE5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18A61-5A88-029A-65D5-401DC5BB7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A96B2-51FD-D2FB-6C4D-D32148E60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821B887-EAEF-F3F9-C8C4-DB20673E9C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621" y="661188"/>
            <a:ext cx="1894646" cy="1420985"/>
          </a:xfrm>
          <a:prstGeom prst="rect">
            <a:avLst/>
          </a:prstGeo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0605AA3-9119-545F-3FF3-C3F6AF9471E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621" y="2853714"/>
            <a:ext cx="1719810" cy="153159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8E7712-9DBD-FFF4-3CF8-A313FB9B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728310"/>
            <a:ext cx="4992650" cy="3994120"/>
          </a:xfrm>
        </p:spPr>
        <p:txBody>
          <a:bodyPr/>
          <a:lstStyle/>
          <a:p>
            <a:r>
              <a:rPr lang="en-US" sz="1800" dirty="0"/>
              <a:t>Wide spectrum availability in frequency bands from 30 GHz to 300 GHz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Want a compact LNA to cover D-band (110-170 GHz) that fits in array receiver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60474-2572-F480-69C0-4FA85167EBFE}"/>
              </a:ext>
            </a:extLst>
          </p:cNvPr>
          <p:cNvSpPr txBox="1"/>
          <p:nvPr/>
        </p:nvSpPr>
        <p:spPr>
          <a:xfrm>
            <a:off x="5335801" y="2173108"/>
            <a:ext cx="353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Array receiver system for integration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5EABD-66F5-215D-E413-AA31C2B3CF96}"/>
              </a:ext>
            </a:extLst>
          </p:cNvPr>
          <p:cNvSpPr txBox="1"/>
          <p:nvPr/>
        </p:nvSpPr>
        <p:spPr>
          <a:xfrm>
            <a:off x="5345553" y="4371825"/>
            <a:ext cx="3196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Half-wavelength tiling at 170 GHz</a:t>
            </a:r>
          </a:p>
        </p:txBody>
      </p:sp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028DF1F8-E32C-2887-E8AB-1F43F22EB5E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69" y="2245988"/>
            <a:ext cx="3701588" cy="2514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63DEC0-E0B9-45CD-538B-878F7AD8F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550" y="2994205"/>
            <a:ext cx="492972" cy="692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35CC95-8842-8679-7B89-AB5ED1B213F6}"/>
              </a:ext>
            </a:extLst>
          </p:cNvPr>
          <p:cNvSpPr txBox="1"/>
          <p:nvPr/>
        </p:nvSpPr>
        <p:spPr>
          <a:xfrm>
            <a:off x="2673355" y="3060859"/>
            <a:ext cx="136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0.1x2 um Emitter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3F13D6-EF9C-BE19-F846-0DE106BFAE9D}"/>
              </a:ext>
            </a:extLst>
          </p:cNvPr>
          <p:cNvSpPr txBox="1"/>
          <p:nvPr/>
        </p:nvSpPr>
        <p:spPr>
          <a:xfrm>
            <a:off x="2673355" y="3259931"/>
            <a:ext cx="538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53771-583A-1F31-4F95-4C385E0787E3}"/>
              </a:ext>
            </a:extLst>
          </p:cNvPr>
          <p:cNvSpPr txBox="1"/>
          <p:nvPr/>
        </p:nvSpPr>
        <p:spPr>
          <a:xfrm>
            <a:off x="2324563" y="2366320"/>
            <a:ext cx="281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90-nm </a:t>
            </a:r>
            <a:r>
              <a:rPr lang="en-US" sz="1200" dirty="0" err="1"/>
              <a:t>SiGe</a:t>
            </a:r>
            <a:r>
              <a:rPr lang="en-US" sz="1200" dirty="0"/>
              <a:t> </a:t>
            </a:r>
            <a:r>
              <a:rPr lang="en-US" sz="1200" dirty="0" err="1"/>
              <a:t>BiCMOS</a:t>
            </a:r>
            <a:endParaRPr lang="en-US" sz="1200" dirty="0"/>
          </a:p>
          <a:p>
            <a:r>
              <a:rPr lang="en-US" sz="1200" dirty="0"/>
              <a:t>Global Foundries 9HP+</a:t>
            </a:r>
          </a:p>
        </p:txBody>
      </p:sp>
    </p:spTree>
    <p:extLst>
      <p:ext uri="{BB962C8B-B14F-4D97-AF65-F5344CB8AC3E}">
        <p14:creationId xmlns:p14="http://schemas.microsoft.com/office/powerpoint/2010/main" val="249315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F452-DE66-B483-8D10-19D9305B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EFBF8-694F-534F-ACD7-EDDA1899D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5641E-9221-2B70-298D-B2523CFD6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BDE8B58-085F-29C9-053A-33932E789E0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65" y="1650030"/>
            <a:ext cx="6336825" cy="294384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39037-F0EB-C46C-3283-CD7FD7E06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728310"/>
            <a:ext cx="7028115" cy="3994120"/>
          </a:xfrm>
        </p:spPr>
        <p:txBody>
          <a:bodyPr/>
          <a:lstStyle/>
          <a:p>
            <a:r>
              <a:rPr lang="en-US" sz="2000" dirty="0"/>
              <a:t>Proposed 4-stage LNA</a:t>
            </a:r>
          </a:p>
          <a:p>
            <a:r>
              <a:rPr lang="en-US" sz="2000" dirty="0"/>
              <a:t>90-nm </a:t>
            </a:r>
            <a:r>
              <a:rPr lang="en-US" sz="2000" dirty="0" err="1"/>
              <a:t>SiGe</a:t>
            </a:r>
            <a:r>
              <a:rPr lang="en-US" sz="2000" dirty="0"/>
              <a:t> </a:t>
            </a:r>
            <a:r>
              <a:rPr lang="en-US" sz="2000" dirty="0" err="1"/>
              <a:t>BiCMOS</a:t>
            </a:r>
            <a:r>
              <a:rPr lang="en-US" sz="2000" dirty="0"/>
              <a:t> (Global Foundries 9HP+)</a:t>
            </a:r>
          </a:p>
        </p:txBody>
      </p:sp>
    </p:spTree>
    <p:extLst>
      <p:ext uri="{BB962C8B-B14F-4D97-AF65-F5344CB8AC3E}">
        <p14:creationId xmlns:p14="http://schemas.microsoft.com/office/powerpoint/2010/main" val="239625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03EF-9555-F12F-BC55-0EBE8858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7F410-CDD9-114B-AD6E-9F4DF8F78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ED5EC-0F90-5955-4175-1CFFF1868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8788A-0C02-79F4-2AC3-1556E9F5A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1" y="728310"/>
            <a:ext cx="4528558" cy="3994120"/>
          </a:xfrm>
        </p:spPr>
        <p:txBody>
          <a:bodyPr/>
          <a:lstStyle/>
          <a:p>
            <a:r>
              <a:rPr lang="en-US" sz="2000" dirty="0"/>
              <a:t>First Stage (Common Emitter):</a:t>
            </a:r>
          </a:p>
          <a:p>
            <a:pPr lvl="1"/>
            <a:r>
              <a:rPr lang="en-US" sz="1600" dirty="0"/>
              <a:t>Design for best noise performance and broadband input matching</a:t>
            </a:r>
          </a:p>
          <a:p>
            <a:pPr lvl="1"/>
            <a:r>
              <a:rPr lang="en-US" sz="1600" dirty="0"/>
              <a:t>Sized to get base impedance 42.8- j59.6 </a:t>
            </a:r>
            <a:r>
              <a:rPr lang="el-GR" sz="1600" dirty="0"/>
              <a:t>Ω</a:t>
            </a:r>
            <a:r>
              <a:rPr lang="en-US" sz="1600" dirty="0"/>
              <a:t> at 140 GHz for easy input matching</a:t>
            </a:r>
          </a:p>
          <a:p>
            <a:pPr lvl="1"/>
            <a:r>
              <a:rPr lang="en-US" sz="1600" dirty="0"/>
              <a:t>Use noise measure (as F</a:t>
            </a:r>
            <a:r>
              <a:rPr lang="en-US" sz="1600" baseline="-25000" dirty="0"/>
              <a:t>∞</a:t>
            </a:r>
            <a:r>
              <a:rPr lang="en-US" sz="1600" dirty="0"/>
              <a:t>) for matching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4 mA collector current (2 um emitter)</a:t>
            </a:r>
          </a:p>
          <a:p>
            <a:endParaRPr lang="en-US" sz="2000" dirty="0"/>
          </a:p>
        </p:txBody>
      </p:sp>
      <p:pic>
        <p:nvPicPr>
          <p:cNvPr id="11" name="Picture 10" descr="A graph with circles and lines&#10;&#10;AI-generated content may be incorrect.">
            <a:extLst>
              <a:ext uri="{FF2B5EF4-FFF2-40B4-BE49-F238E27FC236}">
                <a16:creationId xmlns:a16="http://schemas.microsoft.com/office/drawing/2014/main" id="{46669821-D574-4863-9884-D53B1D39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009" y="1136998"/>
            <a:ext cx="2753593" cy="2744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2A428-F2A9-BCF1-F875-00E93F4468AF}"/>
              </a:ext>
            </a:extLst>
          </p:cNvPr>
          <p:cNvSpPr txBox="1"/>
          <p:nvPr/>
        </p:nvSpPr>
        <p:spPr>
          <a:xfrm>
            <a:off x="5992985" y="4014282"/>
            <a:ext cx="274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Impedances of Unmatched First Stage Transistor (140 GHz)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6876F6-771C-A000-9B6E-4CAE19347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95" y="2725370"/>
            <a:ext cx="1234228" cy="527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DDA24-0576-2F41-F5FF-0A4FCEFAC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75" y="3264323"/>
            <a:ext cx="4109335" cy="639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E4BEB-E00A-0ADA-23F2-D3C714561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829" y="1136998"/>
            <a:ext cx="707690" cy="7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4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EC43-FD77-D1D5-5B52-2CF204ED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First Stage Noise and Gain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7F2897-8034-F268-3AB1-B0E68B63F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11F29-DF4B-2E13-851F-555B6ED1E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6" name="Picture 5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4B9E93A1-F009-FFA2-0861-8BC667B77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76" y="1112360"/>
            <a:ext cx="3226975" cy="322364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0B5903-7DCF-4A4D-418F-5EC2C59CE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728310"/>
            <a:ext cx="3187615" cy="3994120"/>
          </a:xfrm>
        </p:spPr>
        <p:txBody>
          <a:bodyPr/>
          <a:lstStyle/>
          <a:p>
            <a:r>
              <a:rPr lang="en-US" sz="1600" dirty="0"/>
              <a:t>Minimum noise measure impedance match at 158 GHz.</a:t>
            </a:r>
          </a:p>
          <a:p>
            <a:r>
              <a:rPr lang="en-US" sz="1600" dirty="0"/>
              <a:t>Match at higher frequency to make the most of lower gain and higher noise</a:t>
            </a:r>
          </a:p>
          <a:p>
            <a:r>
              <a:rPr lang="en-US" sz="1600" dirty="0"/>
              <a:t>Stagger tuning between S11 and S22 for next stage to peak the gain at higher frequencies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Input and output impedances are shown from 110-170 GHz with 158 GHz marked.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0C7B-D412-AF43-9954-8011FA82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444" y="1377221"/>
            <a:ext cx="1870303" cy="26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65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EA3F-338D-6A14-89FE-2466E19A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9F883-64EB-198D-DF1F-F5EFF876D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84281-D7A0-A03B-8D29-F8ADE6131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F80DF6-6ABE-655D-2049-CAE7ECA80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728310"/>
            <a:ext cx="5607130" cy="3994120"/>
          </a:xfrm>
        </p:spPr>
        <p:txBody>
          <a:bodyPr/>
          <a:lstStyle/>
          <a:p>
            <a:r>
              <a:rPr lang="en-US" sz="2000" dirty="0"/>
              <a:t>Second Stage (Common Base):</a:t>
            </a:r>
          </a:p>
          <a:p>
            <a:pPr lvl="1"/>
            <a:r>
              <a:rPr lang="en-US" sz="1600" dirty="0"/>
              <a:t>Design for high frequency gain peaking with staggered match at high frequency</a:t>
            </a:r>
          </a:p>
          <a:p>
            <a:pPr lvl="1"/>
            <a:r>
              <a:rPr lang="en-US" sz="1600" dirty="0"/>
              <a:t>Reuses current provided to first stage without DC block to save space and power</a:t>
            </a:r>
          </a:p>
          <a:p>
            <a:pPr lvl="1"/>
            <a:r>
              <a:rPr lang="en-US" sz="1600" dirty="0"/>
              <a:t>4 mA collector current (2 um emitter)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  <a:p>
            <a:r>
              <a:rPr lang="en-US" sz="2000" dirty="0"/>
              <a:t>Third/Fourth Stage (Common Emitter):</a:t>
            </a:r>
          </a:p>
          <a:p>
            <a:pPr lvl="1"/>
            <a:r>
              <a:rPr lang="en-US" sz="1600" dirty="0"/>
              <a:t>Designed to increase output power and to provide additional gain with available space</a:t>
            </a:r>
          </a:p>
          <a:p>
            <a:pPr lvl="1"/>
            <a:r>
              <a:rPr lang="en-US" sz="1600" dirty="0"/>
              <a:t>9.4 mA collector current (6 um emitter)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854ED-35DC-A3C8-C610-783A32D0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880" y="714390"/>
            <a:ext cx="1224810" cy="2728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54AA7B-DFB7-CF1D-8CF8-3DF5BDABA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51" y="2254201"/>
            <a:ext cx="1157424" cy="23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9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935D-0BBB-7EC7-857F-BB7574A4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Gain per Stage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2275C-2552-4882-023F-3E0A67876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3B6EE-08BD-96F0-10B1-57D9CCD05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6D5F940-4F93-0705-F390-59F006EA74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865" y="1803650"/>
            <a:ext cx="4762220" cy="282929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F8E224-9458-A251-5159-7F57F2A66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0" y="728310"/>
            <a:ext cx="7681000" cy="3994120"/>
          </a:xfrm>
        </p:spPr>
        <p:txBody>
          <a:bodyPr/>
          <a:lstStyle/>
          <a:p>
            <a:r>
              <a:rPr lang="en-US" sz="2000" dirty="0"/>
              <a:t>Simulated gain per stage contributions with staggered tuning and combined gain of full 4-stage LNA.</a:t>
            </a:r>
          </a:p>
        </p:txBody>
      </p:sp>
    </p:spTree>
    <p:extLst>
      <p:ext uri="{BB962C8B-B14F-4D97-AF65-F5344CB8AC3E}">
        <p14:creationId xmlns:p14="http://schemas.microsoft.com/office/powerpoint/2010/main" val="365595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3D66-21C8-9BE6-1915-9D8A1868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3A931-CDAC-A483-9368-5E44E49D5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Slide </a:t>
            </a:r>
            <a:fld id="{F43AAB09-90EA-47E9-8E7C-4FF2FE584850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C16FE-E072-989E-B907-24FB56A4A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10/15/25</a:t>
            </a:r>
            <a:endParaRPr lang="en-US" dirty="0"/>
          </a:p>
        </p:txBody>
      </p:sp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0EF81402-5EB5-E70E-90F1-7C7412AADE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050" y="2072485"/>
            <a:ext cx="3769541" cy="24963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88913-9E10-5C5B-ADA3-A779FBAEA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1" y="728310"/>
            <a:ext cx="4992650" cy="3994120"/>
          </a:xfrm>
        </p:spPr>
        <p:txBody>
          <a:bodyPr/>
          <a:lstStyle/>
          <a:p>
            <a:r>
              <a:rPr lang="en-US" sz="2000" dirty="0"/>
              <a:t>LNA test structure with output extension</a:t>
            </a:r>
          </a:p>
          <a:p>
            <a:pPr lvl="1"/>
            <a:r>
              <a:rPr lang="en-US" sz="1600" dirty="0"/>
              <a:t>Includes 450 um line for probe clearance</a:t>
            </a:r>
          </a:p>
          <a:p>
            <a:pPr lvl="1"/>
            <a:r>
              <a:rPr lang="en-US" sz="1600" dirty="0"/>
              <a:t>Not de-embedded from measurements</a:t>
            </a:r>
          </a:p>
          <a:p>
            <a:pPr lvl="1"/>
            <a:r>
              <a:rPr lang="en-US" sz="1600" dirty="0"/>
              <a:t>Measured loss ranges from 0.5 dB to 1.7 dB, and return loss &gt; 14.6 dB</a:t>
            </a:r>
          </a:p>
          <a:p>
            <a:endParaRPr lang="en-US" sz="2000" dirty="0"/>
          </a:p>
          <a:p>
            <a:r>
              <a:rPr lang="en-US" sz="2000" dirty="0"/>
              <a:t>Chip dimensions:</a:t>
            </a:r>
          </a:p>
          <a:p>
            <a:pPr lvl="1"/>
            <a:r>
              <a:rPr lang="en-US" sz="1600" dirty="0"/>
              <a:t>395 um x 975 um</a:t>
            </a:r>
          </a:p>
          <a:p>
            <a:endParaRPr lang="en-US" sz="2000" dirty="0"/>
          </a:p>
          <a:p>
            <a:r>
              <a:rPr lang="en-US" sz="2000" b="1" dirty="0"/>
              <a:t>LNA core dimensions:</a:t>
            </a:r>
          </a:p>
          <a:p>
            <a:pPr lvl="1"/>
            <a:r>
              <a:rPr lang="en-US" sz="1600" b="1" dirty="0"/>
              <a:t>60 um x 245 um</a:t>
            </a:r>
          </a:p>
          <a:p>
            <a:pPr lvl="1"/>
            <a:r>
              <a:rPr lang="en-US" sz="1600" b="1" dirty="0"/>
              <a:t>0.015 mm</a:t>
            </a:r>
            <a:r>
              <a:rPr lang="en-US" sz="1600" b="1" baseline="30000" dirty="0"/>
              <a:t>2</a:t>
            </a:r>
            <a:endParaRPr lang="en-US" sz="1600" b="1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1067352"/>
      </p:ext>
    </p:extLst>
  </p:cSld>
  <p:clrMapOvr>
    <a:masterClrMapping/>
  </p:clrMapOvr>
</p:sld>
</file>

<file path=ppt/theme/theme1.xml><?xml version="1.0" encoding="utf-8"?>
<a:theme xmlns:a="http://schemas.openxmlformats.org/drawingml/2006/main" name="BCICTS 2023 Default Master Template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ou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louds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s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D00583E2434B4F9C04C8EE0F3B5943" ma:contentTypeVersion="13" ma:contentTypeDescription="Create a new document." ma:contentTypeScope="" ma:versionID="40f1fdfe2b8e15d81880df95571429f6">
  <xsd:schema xmlns:xsd="http://www.w3.org/2001/XMLSchema" xmlns:xs="http://www.w3.org/2001/XMLSchema" xmlns:p="http://schemas.microsoft.com/office/2006/metadata/properties" xmlns:ns3="40b23709-f195-4bc5-ac21-be91cf214d3a" xmlns:ns4="af9251bb-2220-45e0-bb3d-0a32fe43cb4c" targetNamespace="http://schemas.microsoft.com/office/2006/metadata/properties" ma:root="true" ma:fieldsID="8db50a1d5deca27ddb262eb74eec0316" ns3:_="" ns4:_="">
    <xsd:import namespace="40b23709-f195-4bc5-ac21-be91cf214d3a"/>
    <xsd:import namespace="af9251bb-2220-45e0-bb3d-0a32fe43cb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23709-f195-4bc5-ac21-be91cf214d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251bb-2220-45e0-bb3d-0a32fe43cb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sisl xmlns:xsi="http://www.w3.org/2001/XMLSchema-instance" xmlns:xsd="http://www.w3.org/2001/XMLSchema" xmlns="http://www.boldonjames.com/2008/01/sie/internal/label" sislVersion="0" policy="82049413-2d3e-4083-a592-ac23f9157539" origin="userSelected">
  <element uid="ee71e43c-6952-4aa0-ba93-1c3981439a05" value=""/>
</sisl>
</file>

<file path=customXml/item5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4MjA0OTQxMy0yZDNlLTQwODMtYTU5Mi1hYzIzZjkxNTc1MzkiIG9yaWdpbj0idXNlclNlbGVjdGVkIj48ZWxlbWVudCB1aWQ9ImVlNzFlNDNjLTY5NTItNGFhMC1iYTkzLTFjMzk4MTQzOWEwNSIgdmFsdWU9IiIgeG1sbnM9Imh0dHA6Ly93d3cuYm9sZG9uamFtZXMuY29tLzIwMDgvMDEvc2llL2ludGVybmFsL2xhYmVsIiAvPjwvc2lzbD48VXNlck5hbWU+Q09SUFxjc3RlaW5iZWlzZXI8L1VzZXJOYW1lPjxEYXRlVGltZT4xMC83LzIwMjAgNzoyODoyMiBQTTwvRGF0ZVRpbWU+PExhYmVsU3RyaW5nPlVOUkVTVFJJQ1RFRDwvTGFiZWxTdHJpbmc+PC9pdGVtPjwvbGFiZWxIaXN0b3J5Pg==</Value>
</WrappedLabelHistory>
</file>

<file path=customXml/itemProps1.xml><?xml version="1.0" encoding="utf-8"?>
<ds:datastoreItem xmlns:ds="http://schemas.openxmlformats.org/officeDocument/2006/customXml" ds:itemID="{69E2AC36-CC18-421C-A55E-0D5E2D39D5BB}">
  <ds:schemaRefs>
    <ds:schemaRef ds:uri="http://purl.org/dc/terms/"/>
    <ds:schemaRef ds:uri="af9251bb-2220-45e0-bb3d-0a32fe43cb4c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40b23709-f195-4bc5-ac21-be91cf214d3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D8D2FD7-6A48-4AFD-AB7F-4F8AF61015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7D111C-97CD-40EE-B0FD-9E3872B60E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b23709-f195-4bc5-ac21-be91cf214d3a"/>
    <ds:schemaRef ds:uri="af9251bb-2220-45e0-bb3d-0a32fe43cb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3AB01B3-03E1-47BF-8D49-14674FC50AA7}">
  <ds:schemaRefs>
    <ds:schemaRef ds:uri="http://www.w3.org/2001/XMLSchema"/>
    <ds:schemaRef ds:uri="http://www.boldonjames.com/2008/01/sie/internal/label"/>
  </ds:schemaRefs>
</ds:datastoreItem>
</file>

<file path=customXml/itemProps5.xml><?xml version="1.0" encoding="utf-8"?>
<ds:datastoreItem xmlns:ds="http://schemas.openxmlformats.org/officeDocument/2006/customXml" ds:itemID="{C40116C2-E848-4F5A-B7F6-0CFF06132F42}">
  <ds:schemaRefs>
    <ds:schemaRef ds:uri="http://www.w3.org/2001/XMLSchema"/>
    <ds:schemaRef ds:uri="http://www.boldonjames.com/2016/02/Classifier/internal/wrappedLabelHistor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21729</TotalTime>
  <Words>960</Words>
  <Application>Microsoft Office PowerPoint</Application>
  <PresentationFormat>On-screen Show (16:9)</PresentationFormat>
  <Paragraphs>157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Tahoma</vt:lpstr>
      <vt:lpstr>Wingdings</vt:lpstr>
      <vt:lpstr>BCICTS 2023 Default Master Template</vt:lpstr>
      <vt:lpstr>9a.2</vt:lpstr>
      <vt:lpstr>Outline</vt:lpstr>
      <vt:lpstr>Motivation</vt:lpstr>
      <vt:lpstr>Schematic</vt:lpstr>
      <vt:lpstr>Design</vt:lpstr>
      <vt:lpstr>Design: First Stage Noise and Gain</vt:lpstr>
      <vt:lpstr>Design</vt:lpstr>
      <vt:lpstr>Design: Gain per Stage</vt:lpstr>
      <vt:lpstr>Micrograph</vt:lpstr>
      <vt:lpstr>Results: S-Parameters</vt:lpstr>
      <vt:lpstr>Noise Measurement Setup</vt:lpstr>
      <vt:lpstr>Results: Noise Figure</vt:lpstr>
      <vt:lpstr>Results: Power</vt:lpstr>
      <vt:lpstr>Conclusion</vt:lpstr>
      <vt:lpstr>Acknowledgements</vt:lpstr>
      <vt:lpstr>Comparison Table References</vt:lpstr>
      <vt:lpstr>Power Measurement Setup</vt:lpstr>
    </vt:vector>
  </TitlesOfParts>
  <Company>BCTM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Weiser</dc:creator>
  <cp:lastModifiedBy>Jonathan Tao</cp:lastModifiedBy>
  <cp:revision>809</cp:revision>
  <cp:lastPrinted>1601-01-01T00:00:00Z</cp:lastPrinted>
  <dcterms:created xsi:type="dcterms:W3CDTF">2008-10-04T20:29:09Z</dcterms:created>
  <dcterms:modified xsi:type="dcterms:W3CDTF">2025-10-04T00:18:02Z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  <property fmtid="{D5CDD505-2E9C-101B-9397-08002B2CF9AE}" pid="3" name="docIndexRef">
    <vt:lpwstr>0c7803b5-68a4-40a2-b295-c692ef3246f4</vt:lpwstr>
  </property>
  <property fmtid="{D5CDD505-2E9C-101B-9397-08002B2CF9AE}" pid="4" name="bjClsUserRVM">
    <vt:lpwstr>[]</vt:lpwstr>
  </property>
  <property fmtid="{D5CDD505-2E9C-101B-9397-08002B2CF9AE}" pid="5" name="bjSaver">
    <vt:lpwstr>3DHGntB0kgJPcNXq2cCBn4V2DBhcdTd5</vt:lpwstr>
  </property>
  <property fmtid="{D5CDD505-2E9C-101B-9397-08002B2CF9AE}" pid="6" name="bjDocumentLabelXML">
    <vt:lpwstr>&lt;?xml version="1.0" encoding="us-ascii"?&gt;&lt;sisl xmlns:xsi="http://www.w3.org/2001/XMLSchema-instance" xmlns:xsd="http://www.w3.org/2001/XMLSchema" sislVersion="0" policy="82049413-2d3e-4083-a592-ac23f9157539" origin="userSelected" xmlns="http://www.boldonj</vt:lpwstr>
  </property>
  <property fmtid="{D5CDD505-2E9C-101B-9397-08002B2CF9AE}" pid="7" name="bjDocumentLabelXML-0">
    <vt:lpwstr>ames.com/2008/01/sie/internal/label"&gt;&lt;element uid="ee71e43c-6952-4aa0-ba93-1c3981439a05" value="" /&gt;&lt;/sisl&gt;</vt:lpwstr>
  </property>
  <property fmtid="{D5CDD505-2E9C-101B-9397-08002B2CF9AE}" pid="8" name="bjDocumentSecurityLabel">
    <vt:lpwstr>UNRESTRICTED</vt:lpwstr>
  </property>
  <property fmtid="{D5CDD505-2E9C-101B-9397-08002B2CF9AE}" pid="9" name="bjLabelHistoryID">
    <vt:lpwstr>{C40116C2-E848-4F5A-B7F6-0CFF06132F42}</vt:lpwstr>
  </property>
  <property fmtid="{D5CDD505-2E9C-101B-9397-08002B2CF9AE}" pid="10" name="ContentTypeId">
    <vt:lpwstr>0x01010019D00583E2434B4F9C04C8EE0F3B5943</vt:lpwstr>
  </property>
</Properties>
</file>